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51"/>
  </p:normalViewPr>
  <p:slideViewPr>
    <p:cSldViewPr snapToGrid="0" snapToObjects="1">
      <p:cViewPr>
        <p:scale>
          <a:sx n="170" d="100"/>
          <a:sy n="170" d="100"/>
        </p:scale>
        <p:origin x="824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09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Introduce Zara Escapes, its luxury positioning, and why guest feedback is critical to service excellence.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Explain how UAT validated usability and drove refinements.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Demonstrate how the final dashboard empowers managers.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Link system improvements to tangible business outcomes.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Outline recommended next steps toward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Thank stakeholders and open for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the fragmented feedback problem and how it affects response time and guest satisfaction.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Walk through the gap between current AS-IS processes and the desired TO-BE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Explain the end-to-end TO-BE workflow from feedback intake to reporting.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Highlight the core modules that make the system functional and scalable.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Explain how data modeling and architecture support reliability and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Describe how Agile delivery enabled structured and timely execution.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Explain why SurveyMonkey was selected based on cost-benefit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Walk through the phased integration approach to reduce risk.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AB1A-4995-9543-A036-5B006B4D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ZARA ESCAPES CENTRALIZED FEEDBACK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DE49C-9B36-FC4A-93B5-2AE1753360B8}"/>
              </a:ext>
            </a:extLst>
          </p:cNvPr>
          <p:cNvSpPr txBox="1"/>
          <p:nvPr/>
        </p:nvSpPr>
        <p:spPr>
          <a:xfrm>
            <a:off x="2006130" y="2233080"/>
            <a:ext cx="5423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Presented by: </a:t>
            </a:r>
            <a:r>
              <a:rPr lang="en-US" sz="2200" dirty="0" err="1"/>
              <a:t>Ebuka</a:t>
            </a:r>
            <a:r>
              <a:rPr lang="en-US" sz="2200" dirty="0"/>
              <a:t> Anthony </a:t>
            </a:r>
            <a:r>
              <a:rPr lang="en-US" sz="2200" dirty="0" err="1"/>
              <a:t>Akunedoziobi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5768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Integration Roadmap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8495" y="1230464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Feedback system integrated with PMS, CRM, BI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645DEA-D374-7742-B5ED-539C67A164F5}"/>
              </a:ext>
            </a:extLst>
          </p:cNvPr>
          <p:cNvSpPr/>
          <p:nvPr/>
        </p:nvSpPr>
        <p:spPr>
          <a:xfrm>
            <a:off x="186856" y="2373464"/>
            <a:ext cx="1920240" cy="2926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 b="1"/>
            </a:pPr>
            <a:r>
              <a:rPr dirty="0"/>
              <a:t>Phase 1</a:t>
            </a:r>
          </a:p>
          <a:p>
            <a:r>
              <a:rPr dirty="0"/>
              <a:t>Foundation &amp; Planning</a:t>
            </a:r>
          </a:p>
          <a:p>
            <a:pPr>
              <a:defRPr sz="1400"/>
            </a:pPr>
            <a:r>
              <a:rPr dirty="0"/>
              <a:t>Audit systems</a:t>
            </a:r>
            <a:br>
              <a:rPr dirty="0"/>
            </a:br>
            <a:r>
              <a:rPr dirty="0"/>
              <a:t>Define data rules</a:t>
            </a:r>
            <a:br>
              <a:rPr dirty="0"/>
            </a:br>
            <a:r>
              <a:rPr dirty="0"/>
              <a:t>Design architecture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4EF404-E7F2-534F-B865-01DB09D96528}"/>
              </a:ext>
            </a:extLst>
          </p:cNvPr>
          <p:cNvSpPr/>
          <p:nvPr/>
        </p:nvSpPr>
        <p:spPr>
          <a:xfrm>
            <a:off x="2562308" y="2373464"/>
            <a:ext cx="1920240" cy="2926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 b="1"/>
            </a:pPr>
            <a:r>
              <a:t>Phase 2</a:t>
            </a:r>
          </a:p>
          <a:p>
            <a:r>
              <a:t>Data Mapping &amp; Design</a:t>
            </a:r>
          </a:p>
          <a:p>
            <a:pPr>
              <a:defRPr sz="1400"/>
            </a:pPr>
            <a:r>
              <a:t>Map fields</a:t>
            </a:r>
            <a:br/>
            <a:r>
              <a:t>Define APIs</a:t>
            </a:r>
            <a:br/>
            <a:r>
              <a:t>Validate mappings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CB899A-2D17-814E-BEE1-A3F6CCB9A5C0}"/>
              </a:ext>
            </a:extLst>
          </p:cNvPr>
          <p:cNvSpPr/>
          <p:nvPr/>
        </p:nvSpPr>
        <p:spPr>
          <a:xfrm>
            <a:off x="4848308" y="2373464"/>
            <a:ext cx="1920240" cy="2926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 b="1"/>
            </a:pPr>
            <a:r>
              <a:t>Phase 3</a:t>
            </a:r>
          </a:p>
          <a:p>
            <a:r>
              <a:t>Integration Build</a:t>
            </a:r>
          </a:p>
          <a:p>
            <a:pPr>
              <a:defRPr sz="1400"/>
            </a:pPr>
            <a:r>
              <a:t>Survey ingestion</a:t>
            </a:r>
            <a:br/>
            <a:r>
              <a:t>PMS sync</a:t>
            </a:r>
            <a:br/>
            <a:r>
              <a:t>CRM updates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172ABA3-AED5-BB4C-ADCB-83B94103FD24}"/>
              </a:ext>
            </a:extLst>
          </p:cNvPr>
          <p:cNvSpPr/>
          <p:nvPr/>
        </p:nvSpPr>
        <p:spPr>
          <a:xfrm>
            <a:off x="7064734" y="2373464"/>
            <a:ext cx="1920240" cy="2926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600" b="1"/>
            </a:pPr>
            <a:r>
              <a:t>Phase 4</a:t>
            </a:r>
          </a:p>
          <a:p>
            <a:r>
              <a:t>Testing &amp; Go-Live</a:t>
            </a:r>
          </a:p>
          <a:p>
            <a:pPr>
              <a:defRPr sz="1400"/>
            </a:pPr>
            <a:r>
              <a:t>UAT</a:t>
            </a:r>
            <a:br/>
            <a:r>
              <a:t>Performance checks</a:t>
            </a:r>
            <a:br/>
            <a:r>
              <a:t>Deployment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UAT &amp;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2270" y="1093304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User testing drove key usability and reliability improvements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DD52C-2272-5448-8083-F6498AA4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704"/>
            <a:ext cx="9144000" cy="44692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Prototype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6331" y="1212892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Centralized dashboard enabling faster decision-making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1D937-9744-D54D-B331-247AB1C00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4" y="1808922"/>
            <a:ext cx="8775424" cy="47542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Business Value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30018" y="1177289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Faster response, improved CX, consistent service quality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2468880"/>
            <a:ext cx="6400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rPr dirty="0"/>
              <a:t>Suggested visual: KPI or performance improvement visual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2A935-B9EE-F94C-9D26-77EC84CA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5" y="2091689"/>
            <a:ext cx="7921487" cy="45476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Next Steps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59835" y="1180769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Production rollout, training, continuous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C4A85-6050-1D48-B8C3-DE3DB8014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7764"/>
            <a:ext cx="9144000" cy="4479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077279" y="1280319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Project ready for implementation and rollout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46357-DA26-954C-BBDB-2892C7A77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3" y="2057400"/>
            <a:ext cx="8766313" cy="44030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9681" y="1240171"/>
            <a:ext cx="6280822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lang="en-US" b="1" dirty="0"/>
              <a:t>Zara Escapes </a:t>
            </a:r>
            <a:r>
              <a:rPr b="1" dirty="0"/>
              <a:t>Luxury hospitality brand with 20 properties</a:t>
            </a:r>
          </a:p>
          <a:p>
            <a:r>
              <a:rPr b="1" dirty="0"/>
              <a:t>Goal: Centralize guest feedback &amp; improve customer experience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2468880"/>
            <a:ext cx="6400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Suggested visual: Luxury hotel or hospitality operations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8FAFB-F4C0-AE4A-A7C2-9FF46C471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99" y="1969239"/>
            <a:ext cx="8609743" cy="4284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Business Challenges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62018" y="1340779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Fragmented feedback, delayed responses, limited insight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2468880"/>
            <a:ext cx="6400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Suggested visual: Disconnected systems or siloed data illustration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CA7DE-CD5D-AE45-9111-8A382327B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29" y="1797979"/>
            <a:ext cx="7346023" cy="47672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dirty="0"/>
              <a:t>AS-IS vs TO-BE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80160"/>
            <a:ext cx="822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rPr dirty="0"/>
              <a:t>Transition from manual, reactive feedback management to automated workflows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93136-AE86-1F40-B487-5FAFE484C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4627662"/>
            <a:ext cx="9144000" cy="178185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A40532D-077D-5E49-88BC-7AC17728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" y="2117229"/>
            <a:ext cx="76327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TO-BE Feedback 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801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t>Multi-channel intake → analysis → alerts → resolution → reporting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2468880"/>
            <a:ext cx="6400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Suggested visual: End-to-end feedback workflow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2C22B-0ACF-8444-B4D0-29504021C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9956"/>
            <a:ext cx="9144000" cy="52180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Features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0626" y="1190866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Central repository, alerts, case management, dashboards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6B7F6-B5D5-3043-AA87-E147D2513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7" y="1878494"/>
            <a:ext cx="7623313" cy="40783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&amp; Architecture 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3965" y="1233446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ERD, CRUD matrix, scalable integration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171EBD-C17B-184D-BD45-B222C225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2" y="1826812"/>
            <a:ext cx="5093804" cy="503118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214DD4E-4BAA-294D-8288-627FE8352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674453"/>
              </p:ext>
            </p:extLst>
          </p:nvPr>
        </p:nvGraphicFramePr>
        <p:xfrm>
          <a:off x="4906019" y="1233446"/>
          <a:ext cx="3938103" cy="5702273"/>
        </p:xfrm>
        <a:graphic>
          <a:graphicData uri="http://schemas.openxmlformats.org/drawingml/2006/table">
            <a:tbl>
              <a:tblPr/>
              <a:tblGrid>
                <a:gridCol w="329548">
                  <a:extLst>
                    <a:ext uri="{9D8B030D-6E8A-4147-A177-3AD203B41FA5}">
                      <a16:colId xmlns:a16="http://schemas.microsoft.com/office/drawing/2014/main" val="1783541941"/>
                    </a:ext>
                  </a:extLst>
                </a:gridCol>
                <a:gridCol w="451481">
                  <a:extLst>
                    <a:ext uri="{9D8B030D-6E8A-4147-A177-3AD203B41FA5}">
                      <a16:colId xmlns:a16="http://schemas.microsoft.com/office/drawing/2014/main" val="3947775046"/>
                    </a:ext>
                  </a:extLst>
                </a:gridCol>
                <a:gridCol w="870008">
                  <a:extLst>
                    <a:ext uri="{9D8B030D-6E8A-4147-A177-3AD203B41FA5}">
                      <a16:colId xmlns:a16="http://schemas.microsoft.com/office/drawing/2014/main" val="1159209218"/>
                    </a:ext>
                  </a:extLst>
                </a:gridCol>
                <a:gridCol w="402049">
                  <a:extLst>
                    <a:ext uri="{9D8B030D-6E8A-4147-A177-3AD203B41FA5}">
                      <a16:colId xmlns:a16="http://schemas.microsoft.com/office/drawing/2014/main" val="2372999179"/>
                    </a:ext>
                  </a:extLst>
                </a:gridCol>
                <a:gridCol w="458072">
                  <a:extLst>
                    <a:ext uri="{9D8B030D-6E8A-4147-A177-3AD203B41FA5}">
                      <a16:colId xmlns:a16="http://schemas.microsoft.com/office/drawing/2014/main" val="524083567"/>
                    </a:ext>
                  </a:extLst>
                </a:gridCol>
                <a:gridCol w="494323">
                  <a:extLst>
                    <a:ext uri="{9D8B030D-6E8A-4147-A177-3AD203B41FA5}">
                      <a16:colId xmlns:a16="http://schemas.microsoft.com/office/drawing/2014/main" val="1488570172"/>
                    </a:ext>
                  </a:extLst>
                </a:gridCol>
                <a:gridCol w="603074">
                  <a:extLst>
                    <a:ext uri="{9D8B030D-6E8A-4147-A177-3AD203B41FA5}">
                      <a16:colId xmlns:a16="http://schemas.microsoft.com/office/drawing/2014/main" val="3892574276"/>
                    </a:ext>
                  </a:extLst>
                </a:gridCol>
                <a:gridCol w="329548">
                  <a:extLst>
                    <a:ext uri="{9D8B030D-6E8A-4147-A177-3AD203B41FA5}">
                      <a16:colId xmlns:a16="http://schemas.microsoft.com/office/drawing/2014/main" val="838235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94285"/>
                  </a:ext>
                </a:extLst>
              </a:tr>
              <a:tr h="762331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 dirty="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 dirty="0">
                        <a:effectLst/>
                      </a:endParaRPr>
                    </a:p>
                  </a:txBody>
                  <a:tcPr marL="0" marR="0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266210"/>
                  </a:ext>
                </a:extLst>
              </a:tr>
              <a:tr h="141967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Zara Escapes CRUD Matrix</a:t>
                      </a: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868701"/>
                  </a:ext>
                </a:extLst>
              </a:tr>
              <a:tr h="141967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107588"/>
                  </a:ext>
                </a:extLst>
              </a:tr>
              <a:tr h="141967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Calibri" panose="020F0502020204030204" pitchFamily="34" charset="0"/>
                        </a:rPr>
                        <a:t>Entity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Calibri" panose="020F0502020204030204" pitchFamily="34" charset="0"/>
                        </a:rPr>
                        <a:t>Create (C)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Calibri" panose="020F0502020204030204" pitchFamily="34" charset="0"/>
                        </a:rPr>
                        <a:t>Read (R)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Calibri" panose="020F0502020204030204" pitchFamily="34" charset="0"/>
                        </a:rPr>
                        <a:t>Update (U)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Calibri" panose="020F0502020204030204" pitchFamily="34" charset="0"/>
                        </a:rPr>
                        <a:t>Delete (D)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455748"/>
                  </a:ext>
                </a:extLst>
              </a:tr>
              <a:tr h="254761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GUEST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Customer who stays and provides feedback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System, Agent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PM, Ops, Exec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Admin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(GDPR/compliance)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008343"/>
                  </a:ext>
                </a:extLst>
              </a:tr>
              <a:tr h="141967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PROPERTY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Hotel / resort location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All roles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(rare)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350843"/>
                  </a:ext>
                </a:extLst>
              </a:tr>
              <a:tr h="175805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STAY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Guest stay at a property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System, Agent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PM, Ops, Exec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System, Admin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(archive preferred)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105926"/>
                  </a:ext>
                </a:extLst>
              </a:tr>
              <a:tr h="254761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FEEDBACK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Guest feedback record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System, Agent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PM, Ops, Exec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PM, System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(compliance only)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679638"/>
                  </a:ext>
                </a:extLst>
              </a:tr>
              <a:tr h="254761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FEEDBACK_CHANNEL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Source of feedback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System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All roles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(deactivate preferred)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487796"/>
                  </a:ext>
                </a:extLst>
              </a:tr>
              <a:tr h="254761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FEEDBACK_CATEGORY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Feedback classification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All roles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(if unused)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366284"/>
                  </a:ext>
                </a:extLst>
              </a:tr>
              <a:tr h="175805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Actionable ticket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System, Agent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PM, Ops, Exec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PM, Ops, System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(archive preferred)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9780"/>
                  </a:ext>
                </a:extLst>
              </a:tr>
              <a:tr h="175805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CASE_STATUS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Workflow status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All roles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(if unused)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61620"/>
                  </a:ext>
                </a:extLst>
              </a:tr>
              <a:tr h="175805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CASE_PRIORITY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Priority with SLA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All roles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(if unused)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537730"/>
                  </a:ext>
                </a:extLst>
              </a:tr>
              <a:tr h="175805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RESPONSE_ACTION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Case resolution actions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PM,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PM, Ops, Exec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PM, Admin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only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 dirty="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282892"/>
                  </a:ext>
                </a:extLst>
              </a:tr>
              <a:tr h="175805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ALERT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System alerts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PM,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Agent, PM, System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only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036340"/>
                  </a:ext>
                </a:extLst>
              </a:tr>
              <a:tr h="175805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USER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Internal system users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System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All roles (limited)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User (self)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only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624429"/>
                  </a:ext>
                </a:extLst>
              </a:tr>
              <a:tr h="175805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ROLE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Permission roles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(if unused)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71848"/>
                  </a:ext>
                </a:extLst>
              </a:tr>
              <a:tr h="254761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TEAM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Operational teams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All roles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Admin, Ops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0">
                          <a:effectLst/>
                          <a:latin typeface="Calibri" panose="020F0502020204030204" pitchFamily="34" charset="0"/>
                        </a:rPr>
                        <a:t>Admin (deactivate pref.)</a:t>
                      </a: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770906"/>
                  </a:ext>
                </a:extLst>
              </a:tr>
              <a:tr h="141967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 dirty="0">
                        <a:effectLst/>
                      </a:endParaRPr>
                    </a:p>
                  </a:txBody>
                  <a:tcPr marL="18133" marR="18133" marT="12089" marB="1208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0033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Agile Delivery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8740" y="1270221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Epics, stories, sprints over a 3-week timeline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16303-F745-5A45-80A0-6B83428B1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2317750"/>
            <a:ext cx="8607287" cy="28009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Tool Recommendation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8861" y="1348064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dirty="0"/>
              <a:t>SurveyMonkey selected using cost–benefit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B0FC5-AC6E-9546-9B40-CF191CC4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58" y="1965960"/>
            <a:ext cx="6825829" cy="35797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674</Words>
  <Application>Microsoft Macintosh PowerPoint</Application>
  <PresentationFormat>On-screen Show (4:3)</PresentationFormat>
  <Paragraphs>151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ZARA ESCAPES CENTRALIZED FEEDBACK SYSTEM</vt:lpstr>
      <vt:lpstr>Project Overview</vt:lpstr>
      <vt:lpstr>Business Challenges</vt:lpstr>
      <vt:lpstr>AS-IS vs TO-BE Process</vt:lpstr>
      <vt:lpstr>TO-BE Feedback Workflow</vt:lpstr>
      <vt:lpstr>System Features</vt:lpstr>
      <vt:lpstr>Data &amp; Architecture Design</vt:lpstr>
      <vt:lpstr>Agile Delivery Model</vt:lpstr>
      <vt:lpstr>Tool Recommendation</vt:lpstr>
      <vt:lpstr>Integration Roadmap</vt:lpstr>
      <vt:lpstr>UAT &amp; Refinement</vt:lpstr>
      <vt:lpstr>Final Prototype</vt:lpstr>
      <vt:lpstr>Business Value</vt:lpstr>
      <vt:lpstr>Next Steps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</dc:title>
  <dc:subject/>
  <dc:creator/>
  <cp:keywords/>
  <dc:description>generated using python-pptx</dc:description>
  <cp:lastModifiedBy>Microsoft Office User</cp:lastModifiedBy>
  <cp:revision>12</cp:revision>
  <dcterms:created xsi:type="dcterms:W3CDTF">2013-01-27T09:14:16Z</dcterms:created>
  <dcterms:modified xsi:type="dcterms:W3CDTF">2025-12-04T22:40:59Z</dcterms:modified>
  <cp:category/>
</cp:coreProperties>
</file>